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1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45DB45-3BC2-4C8D-AD28-2F2CD4AC32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281D00D-7587-430F-9D07-AB5076D640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F52081B-FCF2-4727-B342-355D135EC5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F9D7318-BB63-460C-B0D2-856067791F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0" y="4500000"/>
            <a:ext cx="10080000" cy="11700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dd4100"/>
                </a:solidFill>
                <a:latin typeface="Arial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6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219"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009bdd"/>
                </a:solidFill>
                <a:latin typeface="Arial"/>
              </a:rPr>
              <a:t>Второй уровень структуры</a:t>
            </a:r>
            <a:endParaRPr b="0" lang="ru-RU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9bdd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&lt;дата/время&gt;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FFA0F7B4-06F2-4557-ABFF-CF2B9651A8F4}" type="slidenum">
              <a:rPr b="0" lang="ru-RU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0" y="0"/>
            <a:ext cx="10076760" cy="7200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3240" y="5040000"/>
            <a:ext cx="10076760" cy="6314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009bdd"/>
                </a:solidFill>
                <a:latin typeface="Arial"/>
              </a:rPr>
              <a:t>Второй уровень структуры</a:t>
            </a:r>
            <a:endParaRPr b="0" lang="ru-RU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9bdd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4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&lt;дата/время&gt;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5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6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C8868C8C-CDCD-443E-B004-4F867503B0EC}" type="slidenum">
              <a:rPr b="0" lang="ru-RU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Aft>
                <a:spcPts val="42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dt" idx="7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&lt;дата/время&gt;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ftr" idx="8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sldNum" idx="9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3A6C5459-D465-4DAE-A9D6-333D6FE0106F}" type="slidenum">
              <a:rPr b="0" lang="ru-RU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"/>
          <p:cNvSpPr/>
          <p:nvPr/>
        </p:nvSpPr>
        <p:spPr>
          <a:xfrm>
            <a:off x="1440000" y="108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"/>
          <p:cNvSpPr/>
          <p:nvPr/>
        </p:nvSpPr>
        <p:spPr>
          <a:xfrm>
            <a:off x="7380000" y="396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9000000" y="2700000"/>
            <a:ext cx="1260000" cy="108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"/>
          <p:cNvSpPr/>
          <p:nvPr/>
        </p:nvSpPr>
        <p:spPr>
          <a:xfrm>
            <a:off x="-180000" y="2430000"/>
            <a:ext cx="1440000" cy="135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540000" y="108000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"/>
          <p:cNvSpPr/>
          <p:nvPr/>
        </p:nvSpPr>
        <p:spPr>
          <a:xfrm>
            <a:off x="0" y="126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"/>
          <p:cNvSpPr/>
          <p:nvPr/>
        </p:nvSpPr>
        <p:spPr>
          <a:xfrm>
            <a:off x="0" y="5220000"/>
            <a:ext cx="1620000" cy="126000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9720000" y="4680000"/>
            <a:ext cx="720000" cy="72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"/>
          <p:cNvSpPr/>
          <p:nvPr/>
        </p:nvSpPr>
        <p:spPr>
          <a:xfrm>
            <a:off x="9540000" y="342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"/>
          <p:cNvSpPr/>
          <p:nvPr/>
        </p:nvSpPr>
        <p:spPr>
          <a:xfrm>
            <a:off x="8100000" y="4680000"/>
            <a:ext cx="1080000" cy="8424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"/>
          <p:cNvSpPr/>
          <p:nvPr/>
        </p:nvSpPr>
        <p:spPr>
          <a:xfrm>
            <a:off x="7920000" y="5400000"/>
            <a:ext cx="900000" cy="90000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  <p:sldLayoutId id="2147483654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github.com/aeksin/Mask-detector" TargetMode="External"/><Relationship Id="rId2" Type="http://schemas.openxmlformats.org/officeDocument/2006/relationships/hyperlink" Target="https://wandb.ai/aerrries-hse/mask_detection?nw=nwuseraerrries" TargetMode="External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Разработка приложения для детекции масок на лицах людей по фото или видео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140000" y="3960000"/>
            <a:ext cx="5400000" cy="8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Мельников Андрей 22ПИ-1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indent="0" algn="r"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Лебедев Тимур 22ПИ-3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Результаты yolov8n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900080" y="900000"/>
            <a:ext cx="6019920" cy="45903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A5B6608-2E3F-4F45-8266-32518EAD27A9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yolov8s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967320" y="838440"/>
            <a:ext cx="7852680" cy="2345400"/>
          </a:xfrm>
          <a:prstGeom prst="rect">
            <a:avLst/>
          </a:prstGeom>
          <a:ln w="1800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967320" y="3240000"/>
            <a:ext cx="7866720" cy="23400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FA4B0D0-6B93-4D49-9697-DAC571567C42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Результаты yolov8s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1980000" y="900000"/>
            <a:ext cx="5810400" cy="44305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0D9C516-25FC-423E-8CC3-E810D85D86DE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yolov11n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260000" y="900000"/>
            <a:ext cx="7560000" cy="2248560"/>
          </a:xfrm>
          <a:prstGeom prst="rect">
            <a:avLst/>
          </a:prstGeom>
          <a:ln w="18000"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1260000" y="3240000"/>
            <a:ext cx="7560000" cy="22255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295B80E-5414-47CB-AE71-2774F71698EA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Результаты yolov11n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109600" y="926640"/>
            <a:ext cx="5630400" cy="42933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A6DDD17-45B6-4C7B-9A53-DC5AD9A46F1C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yolov11s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080000" y="787320"/>
            <a:ext cx="7560000" cy="2272680"/>
          </a:xfrm>
          <a:prstGeom prst="rect">
            <a:avLst/>
          </a:prstGeom>
          <a:ln w="18000"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900000" y="3198960"/>
            <a:ext cx="7920000" cy="23810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E17B1F3-011E-4085-8AF9-4EBEEDD073CB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yolov11s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2160000" y="852120"/>
            <a:ext cx="5630400" cy="42933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8E114AD-72EC-4605-AEBD-1469067F3DA5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FasterRCNN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2025720" y="942120"/>
            <a:ext cx="6162840" cy="44578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4AB2DAE-BDD8-4322-9667-FF1870894140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Результаты FasterRCNN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755000" y="1260000"/>
            <a:ext cx="6704280" cy="38566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62F9460-7FCB-455D-AF39-C0191BD5F9F7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Выводы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360000" y="1350000"/>
            <a:ext cx="9180000" cy="38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057"/>
              </a:spcAft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Нами было протестировано 5 моделей для детекции. Мы решали задачу детекции на 3 класса: наличие маски, отсутствие маски, и неправильно надетая маска. Лучший результат показала модель FasterRCNN, обогнав по метрикам все остальные модели. YOLO11s и YOLO8s оказались на втором месте, и хотя восьмая модель показала себя чуть лучше, она тяжелее по числу параметров и дольше работает. Последние места заняли YOLO11n и YOLO8n, хотя они и показали довольно неплохие результаты для их размера и производительности.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AAD6CDE-AA08-4082-8B1C-F1F26FA74DD2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Постановка задачи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40000" y="108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spcAft>
                <a:spcPts val="1057"/>
              </a:spcAft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Цель проекта — обучить модель для детекции медицинских </a:t>
            </a: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масок на лицах людей.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2700000" y="2036160"/>
            <a:ext cx="5040000" cy="336384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FE3878B-4AF6-4AF3-9641-72B52C467BC1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60000" y="5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Ссылки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936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hlinkClick r:id="rId1"/>
              </a:rPr>
              <a:t>https://github.com/aeksin/Mask-detector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  <a:hlinkClick r:id="rId2"/>
              </a:rPr>
              <a:t>https://wandb.ai/aerrries-hse/mask_detection?nw=nwuseraerrries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A3114F1-B3DD-490D-970F-49EB99D9DD60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Датасет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400000" y="1620000"/>
            <a:ext cx="4140000" cy="34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spcAft>
                <a:spcPts val="1057"/>
              </a:spcAft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В качестве датесета был выбран датасет Face Mask Detection на kaggle. Данный датасет включает в себя 853 изображения с размеченными bbox-ами для отсутствия маски, наличия маски, и неправильно надетой маски на лице человека.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 rot="21592200">
            <a:off x="543600" y="1625040"/>
            <a:ext cx="4672440" cy="333684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4C1EF52-428E-40EF-89EE-B4E439550442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Выбор моделей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40000" y="153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057"/>
              </a:spcAft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Для решения выбранной задачи детекции были использованы модели YOLO и FasterRCNN. Модель YOLO была обучена в 4 вариантах: yolov11n, yolov11s, yolov8n, yolov8s.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080000" y="3420000"/>
            <a:ext cx="2160000" cy="1229400"/>
          </a:xfrm>
          <a:prstGeom prst="rect">
            <a:avLst/>
          </a:prstGeom>
          <a:ln w="18000"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6952320" y="3420000"/>
            <a:ext cx="2227680" cy="1160280"/>
          </a:xfrm>
          <a:prstGeom prst="rect">
            <a:avLst/>
          </a:prstGeom>
          <a:ln w="18000"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3578760" y="3420000"/>
            <a:ext cx="2901240" cy="115128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9B4307-BC41-4AD7-9177-D7A55D203C67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Как работают модели( YOLO)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40000" y="153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550" lnSpcReduction="10000"/>
          </a:bodyPr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YOLO — это алгоритм детекции объектов, который обрабатывает изображение за один проход через нейронную сеть. В отличие от методов, которые сначала предлагают регионы интереса (Region Proposals), а затем классифицируют их, YOLO предсказывает bounding box (ограничивающие рамки) и классы объектов одновременно.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Преимущества: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Высокая скорость работы, так как изображение обрабатывается за один проход.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Хорошо работает в реальном времени.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Недостатки: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Может хуже справляться с мелкими объектами или объектами, которые находятся близко друг к другу.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CF2BC90-E387-4973-8C09-B59E07C993AB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Как работают модели(FasterRCNN)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40000" y="153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Faster R-CNN — это двухэтапный алгоритм детекции объектов. Сначала он генерирует регионы интереса (Region Proposals), а затем классифицирует их и уточняет bounding box.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Преимущества: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Высокая точность детекции, особенно для сложных сцен с множеством объектов.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Хорошо справляется с объектами разных размеров.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Недостатки: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Медленнее, чем YOLO, из-за двухэтапного процесса.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5644319-DC2C-42C4-9C6E-0B95F43DBABE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Сравнение разных версий YOLO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747360" y="900000"/>
            <a:ext cx="4112640" cy="2160000"/>
          </a:xfrm>
          <a:prstGeom prst="rect">
            <a:avLst/>
          </a:prstGeom>
          <a:ln w="1800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2880000" y="3240000"/>
            <a:ext cx="4304520" cy="2261160"/>
          </a:xfrm>
          <a:prstGeom prst="rect">
            <a:avLst/>
          </a:prstGeom>
          <a:ln w="18000"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5100840" y="900000"/>
            <a:ext cx="4079160" cy="21427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77691E4-F3E9-4675-8A90-51F913132E41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5760000" cy="28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886"/>
          </a:bodyPr>
          <a:p>
            <a:pPr marL="432000" indent="0">
              <a:spcAft>
                <a:spcPts val="1057"/>
              </a:spcAft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Для оценки качества моделей были подсчитаны следующие метрики: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Precision (P): TP / (TP + FP)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Recall (R): TP / (TP + FN)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mAP@0.5: Mean Average Precision при IoU 0.5.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mAP@0.5:0.95: Average mAP при IoU от 0.5 до 0.95 (с шагом 0.05).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ffffff"/>
                </a:solidFill>
                <a:latin typeface="Arial"/>
              </a:rPr>
              <a:t>F1-Score: Гармоническое среднее между Precision и Recall: 2 * (P * R) / (P + R)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ru-RU" sz="10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6120000" y="1260000"/>
            <a:ext cx="3695040" cy="224208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872B6FB-BF22-4DB5-ADDE-FE77D36AB03B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Метрики yolov8n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080000" y="799560"/>
            <a:ext cx="7666560" cy="2325960"/>
          </a:xfrm>
          <a:prstGeom prst="rect">
            <a:avLst/>
          </a:prstGeom>
          <a:ln w="1800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1080000" y="3221280"/>
            <a:ext cx="7672680" cy="22932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E0CC508-205B-418D-9095-A84E2E457DFE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2025-03-23T21:26:34Z</dcterms:created>
  <dc:creator/>
  <dc:description/>
  <dc:language>ru-RU</dc:language>
  <cp:lastModifiedBy/>
  <dcterms:modified xsi:type="dcterms:W3CDTF">2025-03-24T00:02:32Z</dcterms:modified>
  <cp:revision>2</cp:revision>
  <dc:subject/>
  <dc:title>Blue Curve</dc:title>
</cp:coreProperties>
</file>